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5"/>
  </p:notesMasterIdLst>
  <p:sldIdLst>
    <p:sldId id="256" r:id="rId2"/>
    <p:sldId id="267" r:id="rId3"/>
    <p:sldId id="257" r:id="rId4"/>
    <p:sldId id="268" r:id="rId5"/>
    <p:sldId id="258" r:id="rId6"/>
    <p:sldId id="259" r:id="rId7"/>
    <p:sldId id="260" r:id="rId8"/>
    <p:sldId id="261" r:id="rId9"/>
    <p:sldId id="265" r:id="rId10"/>
    <p:sldId id="263" r:id="rId11"/>
    <p:sldId id="264" r:id="rId12"/>
    <p:sldId id="262"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9954AA-31E1-4413-BBEF-E670A3EAC980}" v="624" dt="2021-11-16T06:14:02.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54"/>
  </p:normalViewPr>
  <p:slideViewPr>
    <p:cSldViewPr snapToGrid="0">
      <p:cViewPr varScale="1">
        <p:scale>
          <a:sx n="89" d="100"/>
          <a:sy n="89" d="100"/>
        </p:scale>
        <p:origin x="76" y="2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7290F76-758F-4785-B239-6D51271CB994}"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82932E0A-6CAF-4C43-8A37-1E6B3E683D17}">
      <dgm:prSet/>
      <dgm:spPr/>
      <dgm:t>
        <a:bodyPr/>
        <a:lstStyle/>
        <a:p>
          <a:r>
            <a:rPr kumimoji="1" lang="ja-JP"/>
            <a:t>・横浜駅、みなとみらいエリアから近い</a:t>
          </a:r>
          <a:endParaRPr lang="en-US"/>
        </a:p>
      </dgm:t>
    </dgm:pt>
    <dgm:pt modelId="{ADC33F17-0067-4A33-BB60-400E971FB27B}" type="parTrans" cxnId="{B679DC8F-D3D5-470E-9967-4BBB7A0E7B3F}">
      <dgm:prSet/>
      <dgm:spPr/>
      <dgm:t>
        <a:bodyPr/>
        <a:lstStyle/>
        <a:p>
          <a:endParaRPr lang="en-US"/>
        </a:p>
      </dgm:t>
    </dgm:pt>
    <dgm:pt modelId="{F5233FA8-0E12-4676-93C9-29A11CFE9C37}" type="sibTrans" cxnId="{B679DC8F-D3D5-470E-9967-4BBB7A0E7B3F}">
      <dgm:prSet/>
      <dgm:spPr/>
      <dgm:t>
        <a:bodyPr/>
        <a:lstStyle/>
        <a:p>
          <a:endParaRPr lang="en-US"/>
        </a:p>
      </dgm:t>
    </dgm:pt>
    <dgm:pt modelId="{94D1ECB0-2EE2-4E4A-82C2-199B8E628315}">
      <dgm:prSet/>
      <dgm:spPr/>
      <dgm:t>
        <a:bodyPr/>
        <a:lstStyle/>
        <a:p>
          <a:r>
            <a:rPr kumimoji="1" lang="ja-JP"/>
            <a:t>→キャンパス、レジャーへのお出かけに最適</a:t>
          </a:r>
          <a:endParaRPr lang="en-US"/>
        </a:p>
      </dgm:t>
    </dgm:pt>
    <dgm:pt modelId="{16D4CC96-1617-4DBB-894C-2FA9D06D673B}" type="parTrans" cxnId="{ECBF120D-494E-4CE4-80BB-DF27FA35AF8C}">
      <dgm:prSet/>
      <dgm:spPr/>
      <dgm:t>
        <a:bodyPr/>
        <a:lstStyle/>
        <a:p>
          <a:endParaRPr lang="en-US"/>
        </a:p>
      </dgm:t>
    </dgm:pt>
    <dgm:pt modelId="{BC527639-67D1-46E7-B823-706C83C7297A}" type="sibTrans" cxnId="{ECBF120D-494E-4CE4-80BB-DF27FA35AF8C}">
      <dgm:prSet/>
      <dgm:spPr/>
      <dgm:t>
        <a:bodyPr/>
        <a:lstStyle/>
        <a:p>
          <a:endParaRPr lang="en-US"/>
        </a:p>
      </dgm:t>
    </dgm:pt>
    <dgm:pt modelId="{B4889534-03DB-4C35-B519-5495F9A87856}">
      <dgm:prSet/>
      <dgm:spPr/>
      <dgm:t>
        <a:bodyPr/>
        <a:lstStyle/>
        <a:p>
          <a:r>
            <a:rPr kumimoji="1" lang="ja-JP"/>
            <a:t>野毛山動物園、飲み屋街も近い</a:t>
          </a:r>
          <a:endParaRPr lang="en-US"/>
        </a:p>
      </dgm:t>
    </dgm:pt>
    <dgm:pt modelId="{B5DDE976-4689-412C-9A80-EF7C6BFE7D36}" type="parTrans" cxnId="{7ACDFD48-86DE-4E78-9558-FEB42E0B8221}">
      <dgm:prSet/>
      <dgm:spPr/>
      <dgm:t>
        <a:bodyPr/>
        <a:lstStyle/>
        <a:p>
          <a:endParaRPr lang="en-US"/>
        </a:p>
      </dgm:t>
    </dgm:pt>
    <dgm:pt modelId="{F623F5AF-DAB3-4370-B86A-DA9D769DA2AC}" type="sibTrans" cxnId="{7ACDFD48-86DE-4E78-9558-FEB42E0B8221}">
      <dgm:prSet/>
      <dgm:spPr/>
      <dgm:t>
        <a:bodyPr/>
        <a:lstStyle/>
        <a:p>
          <a:endParaRPr lang="en-US"/>
        </a:p>
      </dgm:t>
    </dgm:pt>
    <dgm:pt modelId="{D96DB197-F6D1-47FC-BBD5-93D7FD0675E3}">
      <dgm:prSet/>
      <dgm:spPr/>
      <dgm:t>
        <a:bodyPr/>
        <a:lstStyle/>
        <a:p>
          <a:r>
            <a:rPr kumimoji="1" lang="ja-JP"/>
            <a:t>・日ノ出町、井土ヶ谷、弘明寺はエアポート急行が止まる</a:t>
          </a:r>
          <a:endParaRPr lang="en-US"/>
        </a:p>
      </dgm:t>
    </dgm:pt>
    <dgm:pt modelId="{D9F2FC98-1174-4C46-9973-4DDA17BED6B4}" type="parTrans" cxnId="{CF6A8B41-8A0E-47B7-9A11-8856ABE114B4}">
      <dgm:prSet/>
      <dgm:spPr/>
      <dgm:t>
        <a:bodyPr/>
        <a:lstStyle/>
        <a:p>
          <a:endParaRPr lang="en-US"/>
        </a:p>
      </dgm:t>
    </dgm:pt>
    <dgm:pt modelId="{1CA0A620-B87A-4311-92E6-CA2E37A7D1A2}" type="sibTrans" cxnId="{CF6A8B41-8A0E-47B7-9A11-8856ABE114B4}">
      <dgm:prSet/>
      <dgm:spPr/>
      <dgm:t>
        <a:bodyPr/>
        <a:lstStyle/>
        <a:p>
          <a:endParaRPr lang="en-US"/>
        </a:p>
      </dgm:t>
    </dgm:pt>
    <dgm:pt modelId="{BCF9F42F-DFF5-40F0-89CA-315679F01A7F}">
      <dgm:prSet/>
      <dgm:spPr/>
      <dgm:t>
        <a:bodyPr/>
        <a:lstStyle/>
        <a:p>
          <a:r>
            <a:rPr kumimoji="1" lang="ja-JP"/>
            <a:t>・駅周辺にはスーパーや個人商店もたくさんあり、一人暮らしの人</a:t>
          </a:r>
          <a:endParaRPr lang="en-US"/>
        </a:p>
      </dgm:t>
    </dgm:pt>
    <dgm:pt modelId="{C8127065-847A-45D1-992C-DFFE9533BE29}" type="parTrans" cxnId="{878EB437-41AD-41E7-8F86-26AF3BE13173}">
      <dgm:prSet/>
      <dgm:spPr/>
      <dgm:t>
        <a:bodyPr/>
        <a:lstStyle/>
        <a:p>
          <a:endParaRPr lang="en-US"/>
        </a:p>
      </dgm:t>
    </dgm:pt>
    <dgm:pt modelId="{D9761ED6-C94B-497A-A846-600B615019F1}" type="sibTrans" cxnId="{878EB437-41AD-41E7-8F86-26AF3BE13173}">
      <dgm:prSet/>
      <dgm:spPr/>
      <dgm:t>
        <a:bodyPr/>
        <a:lstStyle/>
        <a:p>
          <a:endParaRPr lang="en-US"/>
        </a:p>
      </dgm:t>
    </dgm:pt>
    <dgm:pt modelId="{AF6DF27B-416E-44F6-88DF-FAEC2AD339FC}">
      <dgm:prSet/>
      <dgm:spPr/>
      <dgm:t>
        <a:bodyPr/>
        <a:lstStyle/>
        <a:p>
          <a:r>
            <a:rPr kumimoji="1" lang="ja-JP"/>
            <a:t>にはとても便利　　　　　　　　　</a:t>
          </a:r>
          <a:endParaRPr lang="en-US"/>
        </a:p>
      </dgm:t>
    </dgm:pt>
    <dgm:pt modelId="{DEF3E28B-11B0-4D1E-8D92-03C8330415F6}" type="parTrans" cxnId="{C544E836-5945-4E63-B953-955496553FDC}">
      <dgm:prSet/>
      <dgm:spPr/>
      <dgm:t>
        <a:bodyPr/>
        <a:lstStyle/>
        <a:p>
          <a:endParaRPr lang="en-US"/>
        </a:p>
      </dgm:t>
    </dgm:pt>
    <dgm:pt modelId="{6FB12F3B-653C-4EAF-8B32-29AA6A459847}" type="sibTrans" cxnId="{C544E836-5945-4E63-B953-955496553FDC}">
      <dgm:prSet/>
      <dgm:spPr/>
      <dgm:t>
        <a:bodyPr/>
        <a:lstStyle/>
        <a:p>
          <a:endParaRPr lang="en-US"/>
        </a:p>
      </dgm:t>
    </dgm:pt>
    <dgm:pt modelId="{B665394C-BE61-CC4E-81BB-890A2B74290E}" type="pres">
      <dgm:prSet presAssocID="{47290F76-758F-4785-B239-6D51271CB994}" presName="diagram" presStyleCnt="0">
        <dgm:presLayoutVars>
          <dgm:dir/>
          <dgm:resizeHandles val="exact"/>
        </dgm:presLayoutVars>
      </dgm:prSet>
      <dgm:spPr/>
    </dgm:pt>
    <dgm:pt modelId="{FA16742B-0C04-5945-94C3-92F68C800AF8}" type="pres">
      <dgm:prSet presAssocID="{82932E0A-6CAF-4C43-8A37-1E6B3E683D17}" presName="node" presStyleLbl="node1" presStyleIdx="0" presStyleCnt="6">
        <dgm:presLayoutVars>
          <dgm:bulletEnabled val="1"/>
        </dgm:presLayoutVars>
      </dgm:prSet>
      <dgm:spPr/>
    </dgm:pt>
    <dgm:pt modelId="{4EDD782C-9389-1F4F-A248-9493C01DF8C7}" type="pres">
      <dgm:prSet presAssocID="{F5233FA8-0E12-4676-93C9-29A11CFE9C37}" presName="sibTrans" presStyleCnt="0"/>
      <dgm:spPr/>
    </dgm:pt>
    <dgm:pt modelId="{1D14E21C-E1B9-D34C-818D-EAA4FE9B969C}" type="pres">
      <dgm:prSet presAssocID="{94D1ECB0-2EE2-4E4A-82C2-199B8E628315}" presName="node" presStyleLbl="node1" presStyleIdx="1" presStyleCnt="6">
        <dgm:presLayoutVars>
          <dgm:bulletEnabled val="1"/>
        </dgm:presLayoutVars>
      </dgm:prSet>
      <dgm:spPr/>
    </dgm:pt>
    <dgm:pt modelId="{F9910D7C-8CA9-594C-8F9B-D2004D23CEAD}" type="pres">
      <dgm:prSet presAssocID="{BC527639-67D1-46E7-B823-706C83C7297A}" presName="sibTrans" presStyleCnt="0"/>
      <dgm:spPr/>
    </dgm:pt>
    <dgm:pt modelId="{23D96488-9597-5248-B09C-B6C2C231E6AE}" type="pres">
      <dgm:prSet presAssocID="{B4889534-03DB-4C35-B519-5495F9A87856}" presName="node" presStyleLbl="node1" presStyleIdx="2" presStyleCnt="6">
        <dgm:presLayoutVars>
          <dgm:bulletEnabled val="1"/>
        </dgm:presLayoutVars>
      </dgm:prSet>
      <dgm:spPr/>
    </dgm:pt>
    <dgm:pt modelId="{583A9799-6FE5-C14B-998D-569EE6837558}" type="pres">
      <dgm:prSet presAssocID="{F623F5AF-DAB3-4370-B86A-DA9D769DA2AC}" presName="sibTrans" presStyleCnt="0"/>
      <dgm:spPr/>
    </dgm:pt>
    <dgm:pt modelId="{C90EA430-9C94-7345-9D59-E2A8032020E2}" type="pres">
      <dgm:prSet presAssocID="{D96DB197-F6D1-47FC-BBD5-93D7FD0675E3}" presName="node" presStyleLbl="node1" presStyleIdx="3" presStyleCnt="6">
        <dgm:presLayoutVars>
          <dgm:bulletEnabled val="1"/>
        </dgm:presLayoutVars>
      </dgm:prSet>
      <dgm:spPr/>
    </dgm:pt>
    <dgm:pt modelId="{0AAFFD81-40C4-4C4A-9620-181CED8BE71B}" type="pres">
      <dgm:prSet presAssocID="{1CA0A620-B87A-4311-92E6-CA2E37A7D1A2}" presName="sibTrans" presStyleCnt="0"/>
      <dgm:spPr/>
    </dgm:pt>
    <dgm:pt modelId="{F1CEE3CC-C493-5144-999A-E012D73515BB}" type="pres">
      <dgm:prSet presAssocID="{BCF9F42F-DFF5-40F0-89CA-315679F01A7F}" presName="node" presStyleLbl="node1" presStyleIdx="4" presStyleCnt="6">
        <dgm:presLayoutVars>
          <dgm:bulletEnabled val="1"/>
        </dgm:presLayoutVars>
      </dgm:prSet>
      <dgm:spPr/>
    </dgm:pt>
    <dgm:pt modelId="{361C25E8-844D-7440-8205-E9102930303F}" type="pres">
      <dgm:prSet presAssocID="{D9761ED6-C94B-497A-A846-600B615019F1}" presName="sibTrans" presStyleCnt="0"/>
      <dgm:spPr/>
    </dgm:pt>
    <dgm:pt modelId="{FF84A1B5-B9FD-D647-A87C-25A979E1554B}" type="pres">
      <dgm:prSet presAssocID="{AF6DF27B-416E-44F6-88DF-FAEC2AD339FC}" presName="node" presStyleLbl="node1" presStyleIdx="5" presStyleCnt="6">
        <dgm:presLayoutVars>
          <dgm:bulletEnabled val="1"/>
        </dgm:presLayoutVars>
      </dgm:prSet>
      <dgm:spPr/>
    </dgm:pt>
  </dgm:ptLst>
  <dgm:cxnLst>
    <dgm:cxn modelId="{ECBF120D-494E-4CE4-80BB-DF27FA35AF8C}" srcId="{47290F76-758F-4785-B239-6D51271CB994}" destId="{94D1ECB0-2EE2-4E4A-82C2-199B8E628315}" srcOrd="1" destOrd="0" parTransId="{16D4CC96-1617-4DBB-894C-2FA9D06D673B}" sibTransId="{BC527639-67D1-46E7-B823-706C83C7297A}"/>
    <dgm:cxn modelId="{C544E836-5945-4E63-B953-955496553FDC}" srcId="{47290F76-758F-4785-B239-6D51271CB994}" destId="{AF6DF27B-416E-44F6-88DF-FAEC2AD339FC}" srcOrd="5" destOrd="0" parTransId="{DEF3E28B-11B0-4D1E-8D92-03C8330415F6}" sibTransId="{6FB12F3B-653C-4EAF-8B32-29AA6A459847}"/>
    <dgm:cxn modelId="{878EB437-41AD-41E7-8F86-26AF3BE13173}" srcId="{47290F76-758F-4785-B239-6D51271CB994}" destId="{BCF9F42F-DFF5-40F0-89CA-315679F01A7F}" srcOrd="4" destOrd="0" parTransId="{C8127065-847A-45D1-992C-DFFE9533BE29}" sibTransId="{D9761ED6-C94B-497A-A846-600B615019F1}"/>
    <dgm:cxn modelId="{0BE58E3C-DC1F-3243-9DBE-274592E745E7}" type="presOf" srcId="{D96DB197-F6D1-47FC-BBD5-93D7FD0675E3}" destId="{C90EA430-9C94-7345-9D59-E2A8032020E2}" srcOrd="0" destOrd="0" presId="urn:microsoft.com/office/officeart/2005/8/layout/default"/>
    <dgm:cxn modelId="{CF6A8B41-8A0E-47B7-9A11-8856ABE114B4}" srcId="{47290F76-758F-4785-B239-6D51271CB994}" destId="{D96DB197-F6D1-47FC-BBD5-93D7FD0675E3}" srcOrd="3" destOrd="0" parTransId="{D9F2FC98-1174-4C46-9973-4DDA17BED6B4}" sibTransId="{1CA0A620-B87A-4311-92E6-CA2E37A7D1A2}"/>
    <dgm:cxn modelId="{3EE89C68-B2B6-1C4E-BD7A-6D5A1AE743CD}" type="presOf" srcId="{BCF9F42F-DFF5-40F0-89CA-315679F01A7F}" destId="{F1CEE3CC-C493-5144-999A-E012D73515BB}" srcOrd="0" destOrd="0" presId="urn:microsoft.com/office/officeart/2005/8/layout/default"/>
    <dgm:cxn modelId="{7ACDFD48-86DE-4E78-9558-FEB42E0B8221}" srcId="{47290F76-758F-4785-B239-6D51271CB994}" destId="{B4889534-03DB-4C35-B519-5495F9A87856}" srcOrd="2" destOrd="0" parTransId="{B5DDE976-4689-412C-9A80-EF7C6BFE7D36}" sibTransId="{F623F5AF-DAB3-4370-B86A-DA9D769DA2AC}"/>
    <dgm:cxn modelId="{4D430E85-0677-A640-9BA8-F6A0F0C18B8F}" type="presOf" srcId="{B4889534-03DB-4C35-B519-5495F9A87856}" destId="{23D96488-9597-5248-B09C-B6C2C231E6AE}" srcOrd="0" destOrd="0" presId="urn:microsoft.com/office/officeart/2005/8/layout/default"/>
    <dgm:cxn modelId="{3FE55D89-9365-3448-98FC-E0CF6213B05A}" type="presOf" srcId="{82932E0A-6CAF-4C43-8A37-1E6B3E683D17}" destId="{FA16742B-0C04-5945-94C3-92F68C800AF8}" srcOrd="0" destOrd="0" presId="urn:microsoft.com/office/officeart/2005/8/layout/default"/>
    <dgm:cxn modelId="{B679DC8F-D3D5-470E-9967-4BBB7A0E7B3F}" srcId="{47290F76-758F-4785-B239-6D51271CB994}" destId="{82932E0A-6CAF-4C43-8A37-1E6B3E683D17}" srcOrd="0" destOrd="0" parTransId="{ADC33F17-0067-4A33-BB60-400E971FB27B}" sibTransId="{F5233FA8-0E12-4676-93C9-29A11CFE9C37}"/>
    <dgm:cxn modelId="{5E345B92-C09A-974E-A67F-DF8387E0105E}" type="presOf" srcId="{94D1ECB0-2EE2-4E4A-82C2-199B8E628315}" destId="{1D14E21C-E1B9-D34C-818D-EAA4FE9B969C}" srcOrd="0" destOrd="0" presId="urn:microsoft.com/office/officeart/2005/8/layout/default"/>
    <dgm:cxn modelId="{29FDF9DE-9E99-164A-A5AE-BC11A2B86C57}" type="presOf" srcId="{AF6DF27B-416E-44F6-88DF-FAEC2AD339FC}" destId="{FF84A1B5-B9FD-D647-A87C-25A979E1554B}" srcOrd="0" destOrd="0" presId="urn:microsoft.com/office/officeart/2005/8/layout/default"/>
    <dgm:cxn modelId="{BA4670E0-A676-5C42-A630-31FC4E5ADE4D}" type="presOf" srcId="{47290F76-758F-4785-B239-6D51271CB994}" destId="{B665394C-BE61-CC4E-81BB-890A2B74290E}" srcOrd="0" destOrd="0" presId="urn:microsoft.com/office/officeart/2005/8/layout/default"/>
    <dgm:cxn modelId="{60E49A44-1C1A-AD47-8C1A-FD5788ABF7C7}" type="presParOf" srcId="{B665394C-BE61-CC4E-81BB-890A2B74290E}" destId="{FA16742B-0C04-5945-94C3-92F68C800AF8}" srcOrd="0" destOrd="0" presId="urn:microsoft.com/office/officeart/2005/8/layout/default"/>
    <dgm:cxn modelId="{B9455EFB-11B0-8B43-B677-975E0AE59D90}" type="presParOf" srcId="{B665394C-BE61-CC4E-81BB-890A2B74290E}" destId="{4EDD782C-9389-1F4F-A248-9493C01DF8C7}" srcOrd="1" destOrd="0" presId="urn:microsoft.com/office/officeart/2005/8/layout/default"/>
    <dgm:cxn modelId="{31544473-48B4-7944-B4AF-C7608C761063}" type="presParOf" srcId="{B665394C-BE61-CC4E-81BB-890A2B74290E}" destId="{1D14E21C-E1B9-D34C-818D-EAA4FE9B969C}" srcOrd="2" destOrd="0" presId="urn:microsoft.com/office/officeart/2005/8/layout/default"/>
    <dgm:cxn modelId="{A42F3637-8EFA-ED49-9C1C-846B6D6FE25B}" type="presParOf" srcId="{B665394C-BE61-CC4E-81BB-890A2B74290E}" destId="{F9910D7C-8CA9-594C-8F9B-D2004D23CEAD}" srcOrd="3" destOrd="0" presId="urn:microsoft.com/office/officeart/2005/8/layout/default"/>
    <dgm:cxn modelId="{D164F20D-3251-7048-A354-84885EF00C8F}" type="presParOf" srcId="{B665394C-BE61-CC4E-81BB-890A2B74290E}" destId="{23D96488-9597-5248-B09C-B6C2C231E6AE}" srcOrd="4" destOrd="0" presId="urn:microsoft.com/office/officeart/2005/8/layout/default"/>
    <dgm:cxn modelId="{49D3B7E3-A930-B44C-B529-2056E4642B7A}" type="presParOf" srcId="{B665394C-BE61-CC4E-81BB-890A2B74290E}" destId="{583A9799-6FE5-C14B-998D-569EE6837558}" srcOrd="5" destOrd="0" presId="urn:microsoft.com/office/officeart/2005/8/layout/default"/>
    <dgm:cxn modelId="{BE5E7D94-5DB2-764F-BBBF-F512C161AFD1}" type="presParOf" srcId="{B665394C-BE61-CC4E-81BB-890A2B74290E}" destId="{C90EA430-9C94-7345-9D59-E2A8032020E2}" srcOrd="6" destOrd="0" presId="urn:microsoft.com/office/officeart/2005/8/layout/default"/>
    <dgm:cxn modelId="{B0D54F26-444C-1E44-9F39-0AE1C77C8604}" type="presParOf" srcId="{B665394C-BE61-CC4E-81BB-890A2B74290E}" destId="{0AAFFD81-40C4-4C4A-9620-181CED8BE71B}" srcOrd="7" destOrd="0" presId="urn:microsoft.com/office/officeart/2005/8/layout/default"/>
    <dgm:cxn modelId="{1D777C9F-D6C6-5D4F-B5F8-98E15DF2DF29}" type="presParOf" srcId="{B665394C-BE61-CC4E-81BB-890A2B74290E}" destId="{F1CEE3CC-C493-5144-999A-E012D73515BB}" srcOrd="8" destOrd="0" presId="urn:microsoft.com/office/officeart/2005/8/layout/default"/>
    <dgm:cxn modelId="{60C46F4A-338F-0A4B-BED8-05B91EA7585F}" type="presParOf" srcId="{B665394C-BE61-CC4E-81BB-890A2B74290E}" destId="{361C25E8-844D-7440-8205-E9102930303F}" srcOrd="9" destOrd="0" presId="urn:microsoft.com/office/officeart/2005/8/layout/default"/>
    <dgm:cxn modelId="{F78E2C83-1156-634B-812B-F929760EDE2F}" type="presParOf" srcId="{B665394C-BE61-CC4E-81BB-890A2B74290E}" destId="{FF84A1B5-B9FD-D647-A87C-25A979E1554B}"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16742B-0C04-5945-94C3-92F68C800AF8}">
      <dsp:nvSpPr>
        <dsp:cNvPr id="0" name=""/>
        <dsp:cNvSpPr/>
      </dsp:nvSpPr>
      <dsp:spPr>
        <a:xfrm>
          <a:off x="1046123" y="624"/>
          <a:ext cx="2693767" cy="161626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・横浜駅、みなとみらいエリアから近い</a:t>
          </a:r>
          <a:endParaRPr lang="en-US" sz="2000" kern="1200"/>
        </a:p>
      </dsp:txBody>
      <dsp:txXfrm>
        <a:off x="1046123" y="624"/>
        <a:ext cx="2693767" cy="1616260"/>
      </dsp:txXfrm>
    </dsp:sp>
    <dsp:sp modelId="{1D14E21C-E1B9-D34C-818D-EAA4FE9B969C}">
      <dsp:nvSpPr>
        <dsp:cNvPr id="0" name=""/>
        <dsp:cNvSpPr/>
      </dsp:nvSpPr>
      <dsp:spPr>
        <a:xfrm>
          <a:off x="4009267" y="624"/>
          <a:ext cx="2693767" cy="1616260"/>
        </a:xfrm>
        <a:prstGeom prst="rect">
          <a:avLst/>
        </a:prstGeom>
        <a:solidFill>
          <a:schemeClr val="accent5">
            <a:hueOff val="298586"/>
            <a:satOff val="1208"/>
            <a:lumOff val="-86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→キャンパス、レジャーへのお出かけに最適</a:t>
          </a:r>
          <a:endParaRPr lang="en-US" sz="2000" kern="1200"/>
        </a:p>
      </dsp:txBody>
      <dsp:txXfrm>
        <a:off x="4009267" y="624"/>
        <a:ext cx="2693767" cy="1616260"/>
      </dsp:txXfrm>
    </dsp:sp>
    <dsp:sp modelId="{23D96488-9597-5248-B09C-B6C2C231E6AE}">
      <dsp:nvSpPr>
        <dsp:cNvPr id="0" name=""/>
        <dsp:cNvSpPr/>
      </dsp:nvSpPr>
      <dsp:spPr>
        <a:xfrm>
          <a:off x="6972411" y="624"/>
          <a:ext cx="2693767" cy="1616260"/>
        </a:xfrm>
        <a:prstGeom prst="rect">
          <a:avLst/>
        </a:prstGeom>
        <a:solidFill>
          <a:schemeClr val="accent5">
            <a:hueOff val="597172"/>
            <a:satOff val="2415"/>
            <a:lumOff val="-17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野毛山動物園、飲み屋街も近い</a:t>
          </a:r>
          <a:endParaRPr lang="en-US" sz="2000" kern="1200"/>
        </a:p>
      </dsp:txBody>
      <dsp:txXfrm>
        <a:off x="6972411" y="624"/>
        <a:ext cx="2693767" cy="1616260"/>
      </dsp:txXfrm>
    </dsp:sp>
    <dsp:sp modelId="{C90EA430-9C94-7345-9D59-E2A8032020E2}">
      <dsp:nvSpPr>
        <dsp:cNvPr id="0" name=""/>
        <dsp:cNvSpPr/>
      </dsp:nvSpPr>
      <dsp:spPr>
        <a:xfrm>
          <a:off x="1046123" y="1886261"/>
          <a:ext cx="2693767" cy="1616260"/>
        </a:xfrm>
        <a:prstGeom prst="rect">
          <a:avLst/>
        </a:prstGeom>
        <a:solidFill>
          <a:schemeClr val="accent5">
            <a:hueOff val="895758"/>
            <a:satOff val="3623"/>
            <a:lumOff val="-25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・日ノ出町、井土ヶ谷、弘明寺はエアポート急行が止まる</a:t>
          </a:r>
          <a:endParaRPr lang="en-US" sz="2000" kern="1200"/>
        </a:p>
      </dsp:txBody>
      <dsp:txXfrm>
        <a:off x="1046123" y="1886261"/>
        <a:ext cx="2693767" cy="1616260"/>
      </dsp:txXfrm>
    </dsp:sp>
    <dsp:sp modelId="{F1CEE3CC-C493-5144-999A-E012D73515BB}">
      <dsp:nvSpPr>
        <dsp:cNvPr id="0" name=""/>
        <dsp:cNvSpPr/>
      </dsp:nvSpPr>
      <dsp:spPr>
        <a:xfrm>
          <a:off x="4009267" y="1886261"/>
          <a:ext cx="2693767" cy="1616260"/>
        </a:xfrm>
        <a:prstGeom prst="rect">
          <a:avLst/>
        </a:prstGeom>
        <a:solidFill>
          <a:schemeClr val="accent5">
            <a:hueOff val="1194344"/>
            <a:satOff val="4830"/>
            <a:lumOff val="-345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・駅周辺にはスーパーや個人商店もたくさんあり、一人暮らしの人</a:t>
          </a:r>
          <a:endParaRPr lang="en-US" sz="2000" kern="1200"/>
        </a:p>
      </dsp:txBody>
      <dsp:txXfrm>
        <a:off x="4009267" y="1886261"/>
        <a:ext cx="2693767" cy="1616260"/>
      </dsp:txXfrm>
    </dsp:sp>
    <dsp:sp modelId="{FF84A1B5-B9FD-D647-A87C-25A979E1554B}">
      <dsp:nvSpPr>
        <dsp:cNvPr id="0" name=""/>
        <dsp:cNvSpPr/>
      </dsp:nvSpPr>
      <dsp:spPr>
        <a:xfrm>
          <a:off x="6972411" y="1886261"/>
          <a:ext cx="2693767" cy="1616260"/>
        </a:xfrm>
        <a:prstGeom prst="rect">
          <a:avLst/>
        </a:prstGeom>
        <a:solidFill>
          <a:schemeClr val="accent5">
            <a:hueOff val="1492929"/>
            <a:satOff val="6038"/>
            <a:lumOff val="-431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にはとても便利　　　　　　　　　</a:t>
          </a:r>
          <a:endParaRPr lang="en-US" sz="2000" kern="1200"/>
        </a:p>
      </dsp:txBody>
      <dsp:txXfrm>
        <a:off x="6972411" y="1886261"/>
        <a:ext cx="2693767" cy="161626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140BC4-66C2-4E90-93A3-ECA5B7407FC2}" type="datetimeFigureOut">
              <a:rPr kumimoji="1" lang="ja-JP" altLang="en-US" smtClean="0"/>
              <a:t>2022/1/18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09BB4F-C0BA-48F7-8CF9-B43934AF4314}" type="slidenum">
              <a:rPr kumimoji="1" lang="ja-JP" altLang="en-US" smtClean="0"/>
              <a:t>‹#›</a:t>
            </a:fld>
            <a:endParaRPr kumimoji="1" lang="ja-JP" altLang="en-US"/>
          </a:p>
        </p:txBody>
      </p:sp>
    </p:spTree>
    <p:extLst>
      <p:ext uri="{BB962C8B-B14F-4D97-AF65-F5344CB8AC3E}">
        <p14:creationId xmlns:p14="http://schemas.microsoft.com/office/powerpoint/2010/main" val="90880799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D09BB4F-C0BA-48F7-8CF9-B43934AF4314}" type="slidenum">
              <a:rPr kumimoji="1" lang="ja-JP" altLang="en-US" smtClean="0"/>
              <a:t>9</a:t>
            </a:fld>
            <a:endParaRPr kumimoji="1" lang="ja-JP" altLang="en-US"/>
          </a:p>
        </p:txBody>
      </p:sp>
    </p:spTree>
    <p:extLst>
      <p:ext uri="{BB962C8B-B14F-4D97-AF65-F5344CB8AC3E}">
        <p14:creationId xmlns:p14="http://schemas.microsoft.com/office/powerpoint/2010/main" val="16192450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D09BB4F-C0BA-48F7-8CF9-B43934AF4314}" type="slidenum">
              <a:rPr kumimoji="1" lang="ja-JP" altLang="en-US" smtClean="0"/>
              <a:t>11</a:t>
            </a:fld>
            <a:endParaRPr kumimoji="1" lang="ja-JP" altLang="en-US"/>
          </a:p>
        </p:txBody>
      </p:sp>
    </p:spTree>
    <p:extLst>
      <p:ext uri="{BB962C8B-B14F-4D97-AF65-F5344CB8AC3E}">
        <p14:creationId xmlns:p14="http://schemas.microsoft.com/office/powerpoint/2010/main" val="2320633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698953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36165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664177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1/18/2022</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344993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326757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998302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897271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880804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553490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353146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1/18/2022</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134448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lIns="109728" tIns="109728" rIns="109728" bIns="91440" anchor="ct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lIns="109728" tIns="109728" rIns="109728" bIns="9144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lIns="109728" tIns="109728" rIns="109728" bIns="91440" anchor="ctr"/>
          <a:lstStyle>
            <a:lvl1pPr algn="r">
              <a:defRPr sz="1100" spc="60">
                <a:solidFill>
                  <a:schemeClr val="tx2"/>
                </a:solidFill>
                <a:latin typeface="+mn-lt"/>
              </a:defRPr>
            </a:lvl1pPr>
          </a:lstStyle>
          <a:p>
            <a:fld id="{11EAACC7-3B3F-47D1-959A-EF58926E955E}" type="datetimeFigureOut">
              <a:rPr lang="en-US" smtClean="0"/>
              <a:t>1/18/2022</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lIns="109728" tIns="109728" rIns="109728" bIns="91440" anchor="ctr"/>
          <a:lstStyle>
            <a:lvl1pPr algn="l">
              <a:defRPr sz="1200" b="1" spc="6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lIns="109728" tIns="109728" rIns="109728" bIns="91440" anchor="ct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3367448029"/>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39" r:id="rId4"/>
    <p:sldLayoutId id="2147483740" r:id="rId5"/>
    <p:sldLayoutId id="2147483745" r:id="rId6"/>
    <p:sldLayoutId id="2147483741" r:id="rId7"/>
    <p:sldLayoutId id="2147483742" r:id="rId8"/>
    <p:sldLayoutId id="2147483743" r:id="rId9"/>
    <p:sldLayoutId id="2147483744" r:id="rId10"/>
    <p:sldLayoutId id="2147483746" r:id="rId11"/>
  </p:sldLayoutIdLst>
  <p:txStyles>
    <p:titleStyle>
      <a:lvl1pPr algn="l" defTabSz="914400" rtl="0" eaLnBrk="1" latinLnBrk="0" hangingPunct="1">
        <a:lnSpc>
          <a:spcPct val="105000"/>
        </a:lnSpc>
        <a:spcBef>
          <a:spcPct val="0"/>
        </a:spcBef>
        <a:buNone/>
        <a:defRPr sz="4800" b="1" i="0" kern="1200" cap="none" spc="14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1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1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1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1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8">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0">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CEA2C6CE-B20A-4899-9C32-4F83EBCB72ED}"/>
              </a:ext>
            </a:extLst>
          </p:cNvPr>
          <p:cNvSpPr>
            <a:spLocks noGrp="1"/>
          </p:cNvSpPr>
          <p:nvPr>
            <p:ph type="ctrTitle"/>
          </p:nvPr>
        </p:nvSpPr>
        <p:spPr>
          <a:xfrm>
            <a:off x="871870" y="749595"/>
            <a:ext cx="5645888" cy="3902149"/>
          </a:xfrm>
        </p:spPr>
        <p:txBody>
          <a:bodyPr anchor="t">
            <a:normAutofit/>
          </a:bodyPr>
          <a:lstStyle/>
          <a:p>
            <a:pPr algn="l"/>
            <a:r>
              <a:rPr kumimoji="1" lang="ja-JP" altLang="en-US"/>
              <a:t>おすすめエリア紹介</a:t>
            </a:r>
          </a:p>
        </p:txBody>
      </p:sp>
      <p:sp>
        <p:nvSpPr>
          <p:cNvPr id="3" name="字幕 2">
            <a:extLst>
              <a:ext uri="{FF2B5EF4-FFF2-40B4-BE49-F238E27FC236}">
                <a16:creationId xmlns:a16="http://schemas.microsoft.com/office/drawing/2014/main" id="{34AFB808-B644-44AE-B3D0-F5326308BC41}"/>
              </a:ext>
            </a:extLst>
          </p:cNvPr>
          <p:cNvSpPr>
            <a:spLocks noGrp="1"/>
          </p:cNvSpPr>
          <p:nvPr>
            <p:ph type="subTitle" idx="1"/>
          </p:nvPr>
        </p:nvSpPr>
        <p:spPr>
          <a:xfrm>
            <a:off x="871870" y="4651745"/>
            <a:ext cx="4890977" cy="999460"/>
          </a:xfrm>
        </p:spPr>
        <p:txBody>
          <a:bodyPr anchor="b">
            <a:normAutofit/>
          </a:bodyPr>
          <a:lstStyle/>
          <a:p>
            <a:pPr algn="l"/>
            <a:r>
              <a:rPr kumimoji="1" lang="ja-JP" altLang="en-US"/>
              <a:t>１班</a:t>
            </a:r>
          </a:p>
        </p:txBody>
      </p:sp>
      <p:pic>
        <p:nvPicPr>
          <p:cNvPr id="46" name="Picture 3">
            <a:extLst>
              <a:ext uri="{FF2B5EF4-FFF2-40B4-BE49-F238E27FC236}">
                <a16:creationId xmlns:a16="http://schemas.microsoft.com/office/drawing/2014/main" id="{242C47F8-2E82-45C7-A4B3-BA6299C7FF6D}"/>
              </a:ext>
            </a:extLst>
          </p:cNvPr>
          <p:cNvPicPr>
            <a:picLocks noChangeAspect="1"/>
          </p:cNvPicPr>
          <p:nvPr/>
        </p:nvPicPr>
        <p:blipFill rotWithShape="1">
          <a:blip r:embed="rId2"/>
          <a:srcRect l="1361" r="39642"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cxnSp>
        <p:nvCxnSpPr>
          <p:cNvPr id="47" name="Straight Connector 12">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8950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図 1">
            <a:extLst>
              <a:ext uri="{FF2B5EF4-FFF2-40B4-BE49-F238E27FC236}">
                <a16:creationId xmlns:a16="http://schemas.microsoft.com/office/drawing/2014/main" id="{D7722708-84A3-42CB-AD8D-9DF27A0138B4}"/>
              </a:ext>
            </a:extLst>
          </p:cNvPr>
          <p:cNvPicPr>
            <a:picLocks noChangeAspect="1"/>
          </p:cNvPicPr>
          <p:nvPr/>
        </p:nvPicPr>
        <p:blipFill rotWithShape="1">
          <a:blip r:embed="rId2"/>
          <a:srcRect t="7458" r="3082"/>
          <a:stretch/>
        </p:blipFill>
        <p:spPr>
          <a:xfrm>
            <a:off x="533401" y="533398"/>
            <a:ext cx="10782299" cy="5791201"/>
          </a:xfrm>
          <a:prstGeom prst="rect">
            <a:avLst/>
          </a:prstGeom>
        </p:spPr>
      </p:pic>
      <p:cxnSp>
        <p:nvCxnSpPr>
          <p:cNvPr id="11" name="Straight Connector 10">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814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図 2" descr="グラフ&#10;&#10;自動的に生成された説明">
            <a:extLst>
              <a:ext uri="{FF2B5EF4-FFF2-40B4-BE49-F238E27FC236}">
                <a16:creationId xmlns:a16="http://schemas.microsoft.com/office/drawing/2014/main" id="{D16099D3-64AC-4D4B-928F-F0CD2C2FFAD3}"/>
              </a:ext>
            </a:extLst>
          </p:cNvPr>
          <p:cNvPicPr>
            <a:picLocks noChangeAspect="1"/>
          </p:cNvPicPr>
          <p:nvPr/>
        </p:nvPicPr>
        <p:blipFill rotWithShape="1">
          <a:blip r:embed="rId3">
            <a:extLst>
              <a:ext uri="{28A0092B-C50C-407E-A947-70E740481C1C}">
                <a14:useLocalDpi xmlns:a14="http://schemas.microsoft.com/office/drawing/2010/main" val="0"/>
              </a:ext>
            </a:extLst>
          </a:blip>
          <a:srcRect t="13365" b="8650"/>
          <a:stretch/>
        </p:blipFill>
        <p:spPr>
          <a:xfrm>
            <a:off x="533401" y="533398"/>
            <a:ext cx="11125200" cy="5791201"/>
          </a:xfrm>
          <a:prstGeom prst="rect">
            <a:avLst/>
          </a:prstGeom>
        </p:spPr>
      </p:pic>
      <p:cxnSp>
        <p:nvCxnSpPr>
          <p:cNvPr id="12" name="Straight Connector 11">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036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図 1">
            <a:extLst>
              <a:ext uri="{FF2B5EF4-FFF2-40B4-BE49-F238E27FC236}">
                <a16:creationId xmlns:a16="http://schemas.microsoft.com/office/drawing/2014/main" id="{26E36400-370B-4F9C-BA99-F3D40C24955D}"/>
              </a:ext>
            </a:extLst>
          </p:cNvPr>
          <p:cNvPicPr>
            <a:picLocks noChangeAspect="1"/>
          </p:cNvPicPr>
          <p:nvPr/>
        </p:nvPicPr>
        <p:blipFill rotWithShape="1">
          <a:blip r:embed="rId2"/>
          <a:srcRect t="7458"/>
          <a:stretch/>
        </p:blipFill>
        <p:spPr>
          <a:xfrm>
            <a:off x="533401" y="533398"/>
            <a:ext cx="11125200" cy="5791201"/>
          </a:xfrm>
          <a:prstGeom prst="rect">
            <a:avLst/>
          </a:prstGeom>
        </p:spPr>
      </p:pic>
      <p:cxnSp>
        <p:nvCxnSpPr>
          <p:cNvPr id="11" name="Straight Connector 10">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4244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図 4" descr="ダイアグラム が含まれている画像&#10;&#10;自動的に生成された説明">
            <a:extLst>
              <a:ext uri="{FF2B5EF4-FFF2-40B4-BE49-F238E27FC236}">
                <a16:creationId xmlns:a16="http://schemas.microsoft.com/office/drawing/2014/main" id="{BD44C9FD-4EC8-6644-9042-7F5D6252A33F}"/>
              </a:ext>
            </a:extLst>
          </p:cNvPr>
          <p:cNvPicPr>
            <a:picLocks noChangeAspect="1"/>
          </p:cNvPicPr>
          <p:nvPr/>
        </p:nvPicPr>
        <p:blipFill rotWithShape="1">
          <a:blip r:embed="rId2">
            <a:extLst>
              <a:ext uri="{28A0092B-C50C-407E-A947-70E740481C1C}">
                <a14:useLocalDpi xmlns:a14="http://schemas.microsoft.com/office/drawing/2010/main" val="0"/>
              </a:ext>
            </a:extLst>
          </a:blip>
          <a:srcRect b="16712"/>
          <a:stretch/>
        </p:blipFill>
        <p:spPr>
          <a:xfrm>
            <a:off x="533401" y="533398"/>
            <a:ext cx="11125200" cy="5791201"/>
          </a:xfrm>
          <a:prstGeom prst="rect">
            <a:avLst/>
          </a:prstGeom>
        </p:spPr>
      </p:pic>
      <p:cxnSp>
        <p:nvCxnSpPr>
          <p:cNvPr id="14" name="Straight Connector 13">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2021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8930EA76-E874-E04C-889D-18FF35C3AFFA}"/>
              </a:ext>
            </a:extLst>
          </p:cNvPr>
          <p:cNvSpPr>
            <a:spLocks noGrp="1"/>
          </p:cNvSpPr>
          <p:nvPr>
            <p:ph type="title"/>
          </p:nvPr>
        </p:nvSpPr>
        <p:spPr>
          <a:xfrm>
            <a:off x="7218705" y="542926"/>
            <a:ext cx="4439894" cy="1668143"/>
          </a:xfrm>
        </p:spPr>
        <p:txBody>
          <a:bodyPr>
            <a:normAutofit/>
          </a:bodyPr>
          <a:lstStyle/>
          <a:p>
            <a:pPr>
              <a:lnSpc>
                <a:spcPct val="95000"/>
              </a:lnSpc>
            </a:pPr>
            <a:r>
              <a:rPr kumimoji="1" lang="ja-JP" altLang="en-US"/>
              <a:t>おすすめのエリアは</a:t>
            </a:r>
            <a:r>
              <a:rPr kumimoji="1" lang="en-US" altLang="ja-JP"/>
              <a:t>…</a:t>
            </a:r>
            <a:endParaRPr kumimoji="1" lang="ja-JP" altLang="en-US"/>
          </a:p>
        </p:txBody>
      </p:sp>
      <p:pic>
        <p:nvPicPr>
          <p:cNvPr id="5" name="図 4" descr="グラフィカル ユーザー インターフェイス, アプリケーション, マップ&#10;&#10;自動的に生成された説明">
            <a:extLst>
              <a:ext uri="{FF2B5EF4-FFF2-40B4-BE49-F238E27FC236}">
                <a16:creationId xmlns:a16="http://schemas.microsoft.com/office/drawing/2014/main" id="{5DF8FE94-C759-BA49-8ED0-30C292E21EDC}"/>
              </a:ext>
            </a:extLst>
          </p:cNvPr>
          <p:cNvPicPr>
            <a:picLocks noChangeAspect="1"/>
          </p:cNvPicPr>
          <p:nvPr/>
        </p:nvPicPr>
        <p:blipFill rotWithShape="1">
          <a:blip r:embed="rId2">
            <a:extLst>
              <a:ext uri="{28A0092B-C50C-407E-A947-70E740481C1C}">
                <a14:useLocalDpi xmlns:a14="http://schemas.microsoft.com/office/drawing/2010/main" val="0"/>
              </a:ext>
            </a:extLst>
          </a:blip>
          <a:srcRect l="29731" t="22362" r="28993" b="17291"/>
          <a:stretch/>
        </p:blipFill>
        <p:spPr>
          <a:xfrm>
            <a:off x="533400" y="1021184"/>
            <a:ext cx="5270053" cy="4815631"/>
          </a:xfrm>
          <a:prstGeom prst="rect">
            <a:avLst/>
          </a:prstGeom>
        </p:spPr>
      </p:pic>
      <p:cxnSp>
        <p:nvCxnSpPr>
          <p:cNvPr id="14" name="Straight Connector 13">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コンテンツ プレースホルダー 2">
            <a:extLst>
              <a:ext uri="{FF2B5EF4-FFF2-40B4-BE49-F238E27FC236}">
                <a16:creationId xmlns:a16="http://schemas.microsoft.com/office/drawing/2014/main" id="{B7D2238A-8080-0B49-AC64-97B49F19A663}"/>
              </a:ext>
            </a:extLst>
          </p:cNvPr>
          <p:cNvSpPr>
            <a:spLocks noGrp="1"/>
          </p:cNvSpPr>
          <p:nvPr>
            <p:ph idx="1"/>
          </p:nvPr>
        </p:nvSpPr>
        <p:spPr>
          <a:xfrm>
            <a:off x="7218706" y="2211069"/>
            <a:ext cx="4439894" cy="4113531"/>
          </a:xfrm>
        </p:spPr>
        <p:txBody>
          <a:bodyPr>
            <a:normAutofit/>
          </a:bodyPr>
          <a:lstStyle/>
          <a:p>
            <a:r>
              <a:rPr kumimoji="1" lang="ja-JP" altLang="en-US">
                <a:highlight>
                  <a:srgbClr val="FFFF00"/>
                </a:highlight>
              </a:rPr>
              <a:t>京急本線</a:t>
            </a:r>
            <a:endParaRPr kumimoji="1" lang="en-US" altLang="ja-JP">
              <a:highlight>
                <a:srgbClr val="FFFF00"/>
              </a:highlight>
            </a:endParaRPr>
          </a:p>
          <a:p>
            <a:pPr marL="0" indent="0">
              <a:buNone/>
            </a:pPr>
            <a:r>
              <a:rPr kumimoji="1" lang="ja-JP" altLang="en-US">
                <a:highlight>
                  <a:srgbClr val="FFFF00"/>
                </a:highlight>
              </a:rPr>
              <a:t>戸部</a:t>
            </a:r>
            <a:r>
              <a:rPr kumimoji="1" lang="en-US" altLang="ja-JP">
                <a:highlight>
                  <a:srgbClr val="FFFF00"/>
                </a:highlight>
              </a:rPr>
              <a:t>〜</a:t>
            </a:r>
            <a:r>
              <a:rPr kumimoji="1" lang="ja-JP" altLang="en-US">
                <a:highlight>
                  <a:srgbClr val="FFFF00"/>
                </a:highlight>
              </a:rPr>
              <a:t>弘明寺駅</a:t>
            </a:r>
            <a:endParaRPr kumimoji="1" lang="en-US" altLang="ja-JP">
              <a:highlight>
                <a:srgbClr val="FFFF00"/>
              </a:highlight>
            </a:endParaRPr>
          </a:p>
          <a:p>
            <a:endParaRPr kumimoji="1" lang="ja-JP" altLang="en-US">
              <a:highlight>
                <a:srgbClr val="FFFF00"/>
              </a:highlight>
            </a:endParaRPr>
          </a:p>
        </p:txBody>
      </p:sp>
    </p:spTree>
    <p:extLst>
      <p:ext uri="{BB962C8B-B14F-4D97-AF65-F5344CB8AC3E}">
        <p14:creationId xmlns:p14="http://schemas.microsoft.com/office/powerpoint/2010/main" val="671163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8B0E74-D8EC-44EC-9D8B-E034FCA2928C}"/>
              </a:ext>
            </a:extLst>
          </p:cNvPr>
          <p:cNvSpPr>
            <a:spLocks noGrp="1"/>
          </p:cNvSpPr>
          <p:nvPr>
            <p:ph type="title"/>
          </p:nvPr>
        </p:nvSpPr>
        <p:spPr/>
        <p:txBody>
          <a:bodyPr/>
          <a:lstStyle/>
          <a:p>
            <a:r>
              <a:rPr kumimoji="1" lang="ja-JP" altLang="en-US" dirty="0"/>
              <a:t>①路線を絞る</a:t>
            </a:r>
          </a:p>
        </p:txBody>
      </p:sp>
      <p:sp>
        <p:nvSpPr>
          <p:cNvPr id="3" name="コンテンツ プレースホルダー 2">
            <a:extLst>
              <a:ext uri="{FF2B5EF4-FFF2-40B4-BE49-F238E27FC236}">
                <a16:creationId xmlns:a16="http://schemas.microsoft.com/office/drawing/2014/main" id="{5B7AF32C-446D-4D2F-B0BC-002E1687ABDD}"/>
              </a:ext>
            </a:extLst>
          </p:cNvPr>
          <p:cNvSpPr>
            <a:spLocks noGrp="1"/>
          </p:cNvSpPr>
          <p:nvPr>
            <p:ph idx="1"/>
          </p:nvPr>
        </p:nvSpPr>
        <p:spPr>
          <a:xfrm>
            <a:off x="1143000" y="2009554"/>
            <a:ext cx="9906000" cy="1921315"/>
          </a:xfrm>
        </p:spPr>
        <p:txBody>
          <a:bodyPr/>
          <a:lstStyle/>
          <a:p>
            <a:r>
              <a:rPr kumimoji="1" lang="en-US" altLang="ja-JP" dirty="0"/>
              <a:t>36</a:t>
            </a:r>
            <a:r>
              <a:rPr kumimoji="1" lang="ja-JP" altLang="en-US" dirty="0"/>
              <a:t>路線の中からまず１つの路線に絞り、その中から条件に合った良い駅を探していく。</a:t>
            </a:r>
            <a:endParaRPr kumimoji="1" lang="en-US" altLang="ja-JP" dirty="0"/>
          </a:p>
          <a:p>
            <a:r>
              <a:rPr kumimoji="1" lang="ja-JP" altLang="en-US" dirty="0"/>
              <a:t>絞る際の条件として、現在一人暮らしをしている班員が実際に物件を探すときに考慮した条件を元に考える。</a:t>
            </a:r>
            <a:endParaRPr kumimoji="1" lang="en-US" altLang="ja-JP" dirty="0"/>
          </a:p>
          <a:p>
            <a:pPr marL="0" indent="0">
              <a:buNone/>
            </a:pPr>
            <a:endParaRPr kumimoji="1" lang="en-US" altLang="ja-JP" dirty="0"/>
          </a:p>
        </p:txBody>
      </p:sp>
      <p:sp>
        <p:nvSpPr>
          <p:cNvPr id="4" name="矢印: 下 3">
            <a:extLst>
              <a:ext uri="{FF2B5EF4-FFF2-40B4-BE49-F238E27FC236}">
                <a16:creationId xmlns:a16="http://schemas.microsoft.com/office/drawing/2014/main" id="{B850D91A-210D-4DB9-B555-1605C5FEFE8D}"/>
              </a:ext>
            </a:extLst>
          </p:cNvPr>
          <p:cNvSpPr/>
          <p:nvPr/>
        </p:nvSpPr>
        <p:spPr>
          <a:xfrm>
            <a:off x="4897821" y="4024866"/>
            <a:ext cx="2196662" cy="441434"/>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コンテンツ プレースホルダー 2">
            <a:extLst>
              <a:ext uri="{FF2B5EF4-FFF2-40B4-BE49-F238E27FC236}">
                <a16:creationId xmlns:a16="http://schemas.microsoft.com/office/drawing/2014/main" id="{B924706E-02AC-40F6-9FB0-13B4244D6E00}"/>
              </a:ext>
            </a:extLst>
          </p:cNvPr>
          <p:cNvSpPr txBox="1">
            <a:spLocks/>
          </p:cNvSpPr>
          <p:nvPr/>
        </p:nvSpPr>
        <p:spPr>
          <a:xfrm>
            <a:off x="1143000" y="4560297"/>
            <a:ext cx="9906000" cy="1921315"/>
          </a:xfrm>
          <a:prstGeom prst="rect">
            <a:avLst/>
          </a:prstGeom>
        </p:spPr>
        <p:txBody>
          <a:bodyPr lIns="109728" tIns="109728" rIns="109728" bIns="91440"/>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ja-JP" altLang="en-US" sz="4400" dirty="0">
                <a:highlight>
                  <a:srgbClr val="FFFF00"/>
                </a:highlight>
              </a:rPr>
              <a:t>おすすめのエリアを家賃、合計時間、駅までの距離を条件に考える</a:t>
            </a:r>
            <a:endParaRPr kumimoji="1" lang="en-US" altLang="ja-JP" sz="4400" dirty="0">
              <a:highlight>
                <a:srgbClr val="FFFF00"/>
              </a:highlight>
            </a:endParaRPr>
          </a:p>
          <a:p>
            <a:pPr marL="0" indent="0">
              <a:buFont typeface="Arial" panose="020B0604020202020204" pitchFamily="34" charset="0"/>
              <a:buNone/>
            </a:pPr>
            <a:endParaRPr kumimoji="1" lang="en-US" altLang="ja-JP" sz="4400" dirty="0">
              <a:highlight>
                <a:srgbClr val="FFFF00"/>
              </a:highlight>
            </a:endParaRPr>
          </a:p>
        </p:txBody>
      </p:sp>
    </p:spTree>
    <p:extLst>
      <p:ext uri="{BB962C8B-B14F-4D97-AF65-F5344CB8AC3E}">
        <p14:creationId xmlns:p14="http://schemas.microsoft.com/office/powerpoint/2010/main" val="2123828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F430E9F-3B61-4A75-9A34-1EF839CC7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5A93CC3-99AA-471D-9142-5BD2235D6A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5D5A1EFF-2E6F-4210-A283-AF9BE5B07C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4C9A7BB-4074-4704-B5B6-B526355DFE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6">
            <a:extLst>
              <a:ext uri="{FF2B5EF4-FFF2-40B4-BE49-F238E27FC236}">
                <a16:creationId xmlns:a16="http://schemas.microsoft.com/office/drawing/2014/main" id="{4D5622E3-2C65-496F-9C3F-CBEE21924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4ED111D-3746-4B9C-AEE8-7AB8346701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5AE1D3C-1EF9-4A89-B613-EE7B789102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タイトル 1">
            <a:extLst>
              <a:ext uri="{FF2B5EF4-FFF2-40B4-BE49-F238E27FC236}">
                <a16:creationId xmlns:a16="http://schemas.microsoft.com/office/drawing/2014/main" id="{A84A030D-97F1-2D49-BD73-39AB92C82D1F}"/>
              </a:ext>
            </a:extLst>
          </p:cNvPr>
          <p:cNvSpPr>
            <a:spLocks noGrp="1"/>
          </p:cNvSpPr>
          <p:nvPr>
            <p:ph type="title"/>
          </p:nvPr>
        </p:nvSpPr>
        <p:spPr>
          <a:xfrm>
            <a:off x="1129553" y="497395"/>
            <a:ext cx="10064376" cy="1229756"/>
          </a:xfrm>
        </p:spPr>
        <p:txBody>
          <a:bodyPr>
            <a:normAutofit/>
          </a:bodyPr>
          <a:lstStyle/>
          <a:p>
            <a:r>
              <a:rPr kumimoji="1" lang="ja-JP" altLang="en-US"/>
              <a:t>エリアの概要</a:t>
            </a:r>
          </a:p>
        </p:txBody>
      </p:sp>
      <p:cxnSp>
        <p:nvCxnSpPr>
          <p:cNvPr id="23" name="Straight Connector 22">
            <a:extLst>
              <a:ext uri="{FF2B5EF4-FFF2-40B4-BE49-F238E27FC236}">
                <a16:creationId xmlns:a16="http://schemas.microsoft.com/office/drawing/2014/main" id="{6DE80A3F-530A-4181-887F-9AAF6DCBFC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コンテンツ プレースホルダー 2">
            <a:extLst>
              <a:ext uri="{FF2B5EF4-FFF2-40B4-BE49-F238E27FC236}">
                <a16:creationId xmlns:a16="http://schemas.microsoft.com/office/drawing/2014/main" id="{E84B718D-536C-4DCE-9399-3EE5CF9C00E8}"/>
              </a:ext>
            </a:extLst>
          </p:cNvPr>
          <p:cNvGraphicFramePr>
            <a:graphicFrameLocks noGrp="1"/>
          </p:cNvGraphicFramePr>
          <p:nvPr>
            <p:ph idx="1"/>
            <p:extLst>
              <p:ext uri="{D42A27DB-BD31-4B8C-83A1-F6EECF244321}">
                <p14:modId xmlns:p14="http://schemas.microsoft.com/office/powerpoint/2010/main" val="2642501784"/>
              </p:ext>
            </p:extLst>
          </p:nvPr>
        </p:nvGraphicFramePr>
        <p:xfrm>
          <a:off x="818708" y="2552700"/>
          <a:ext cx="10712302" cy="35031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0566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B0E073-A052-4B5C-86BB-800CB7719DAA}"/>
              </a:ext>
            </a:extLst>
          </p:cNvPr>
          <p:cNvSpPr>
            <a:spLocks noGrp="1"/>
          </p:cNvSpPr>
          <p:nvPr>
            <p:ph type="title"/>
          </p:nvPr>
        </p:nvSpPr>
        <p:spPr>
          <a:xfrm>
            <a:off x="715801" y="228600"/>
            <a:ext cx="3932237" cy="1600200"/>
          </a:xfrm>
        </p:spPr>
        <p:txBody>
          <a:bodyPr/>
          <a:lstStyle/>
          <a:p>
            <a:r>
              <a:rPr kumimoji="1" lang="ja-JP" altLang="en-US" dirty="0"/>
              <a:t>②グラフから路線を絞る</a:t>
            </a:r>
            <a:r>
              <a:rPr kumimoji="1" lang="en-US" altLang="ja-JP" dirty="0"/>
              <a:t>(</a:t>
            </a:r>
            <a:r>
              <a:rPr kumimoji="1" lang="ja-JP" altLang="en-US" dirty="0"/>
              <a:t>合計時間</a:t>
            </a:r>
            <a:r>
              <a:rPr kumimoji="1" lang="en-US" altLang="ja-JP" dirty="0"/>
              <a:t>)</a:t>
            </a:r>
            <a:endParaRPr kumimoji="1" lang="ja-JP" altLang="en-US" dirty="0"/>
          </a:p>
        </p:txBody>
      </p:sp>
      <p:sp>
        <p:nvSpPr>
          <p:cNvPr id="7" name="正方形/長方形 6">
            <a:extLst>
              <a:ext uri="{FF2B5EF4-FFF2-40B4-BE49-F238E27FC236}">
                <a16:creationId xmlns:a16="http://schemas.microsoft.com/office/drawing/2014/main" id="{2762AD08-22FC-4269-9559-A243C40162C4}"/>
              </a:ext>
            </a:extLst>
          </p:cNvPr>
          <p:cNvSpPr/>
          <p:nvPr/>
        </p:nvSpPr>
        <p:spPr>
          <a:xfrm>
            <a:off x="5349764" y="1257300"/>
            <a:ext cx="578069" cy="4330262"/>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6" name="コンテンツ プレースホルダー 5" descr="グラフ, 棒グラフ&#10;&#10;自動的に生成された説明">
            <a:extLst>
              <a:ext uri="{FF2B5EF4-FFF2-40B4-BE49-F238E27FC236}">
                <a16:creationId xmlns:a16="http://schemas.microsoft.com/office/drawing/2014/main" id="{4D98F3E0-4825-4C37-918F-626F256490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17956" y="0"/>
            <a:ext cx="7684742" cy="6250694"/>
          </a:xfrm>
        </p:spPr>
      </p:pic>
      <p:sp>
        <p:nvSpPr>
          <p:cNvPr id="4" name="テキスト プレースホルダー 3">
            <a:extLst>
              <a:ext uri="{FF2B5EF4-FFF2-40B4-BE49-F238E27FC236}">
                <a16:creationId xmlns:a16="http://schemas.microsoft.com/office/drawing/2014/main" id="{744A9372-6292-45A4-87D5-14CA9BBF24C6}"/>
              </a:ext>
            </a:extLst>
          </p:cNvPr>
          <p:cNvSpPr>
            <a:spLocks noGrp="1"/>
          </p:cNvSpPr>
          <p:nvPr>
            <p:ph type="body" sz="half" idx="2"/>
          </p:nvPr>
        </p:nvSpPr>
        <p:spPr>
          <a:xfrm>
            <a:off x="715801" y="2057400"/>
            <a:ext cx="3932237" cy="3811588"/>
          </a:xfrm>
        </p:spPr>
        <p:txBody>
          <a:bodyPr/>
          <a:lstStyle/>
          <a:p>
            <a:r>
              <a:rPr kumimoji="1" lang="ja-JP" altLang="en-US" sz="2000" dirty="0"/>
              <a:t>・このグラフは全ての路線の合計時間の平均を出したもの</a:t>
            </a:r>
            <a:endParaRPr kumimoji="1" lang="en-US" altLang="ja-JP" sz="2000" dirty="0"/>
          </a:p>
          <a:p>
            <a:r>
              <a:rPr kumimoji="1" lang="ja-JP" altLang="en-US" sz="2000" dirty="0"/>
              <a:t>・みなとみらい線、東急東横線、京急本線は物件からみなとみらいの駅までの距離が短い物件が多いことがわかる。</a:t>
            </a:r>
            <a:endParaRPr kumimoji="1" lang="en-US" altLang="ja-JP" sz="2000" dirty="0"/>
          </a:p>
          <a:p>
            <a:endParaRPr kumimoji="1" lang="ja-JP" altLang="en-US" sz="2000" dirty="0"/>
          </a:p>
        </p:txBody>
      </p:sp>
    </p:spTree>
    <p:extLst>
      <p:ext uri="{BB962C8B-B14F-4D97-AF65-F5344CB8AC3E}">
        <p14:creationId xmlns:p14="http://schemas.microsoft.com/office/powerpoint/2010/main" val="4251953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31" name="Rectangle 30">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D776F020-CDB0-4529-9841-5D2EAA6A3EF4}"/>
              </a:ext>
            </a:extLst>
          </p:cNvPr>
          <p:cNvSpPr>
            <a:spLocks noGrp="1"/>
          </p:cNvSpPr>
          <p:nvPr>
            <p:ph type="title"/>
          </p:nvPr>
        </p:nvSpPr>
        <p:spPr>
          <a:xfrm>
            <a:off x="7218705" y="542926"/>
            <a:ext cx="4439894" cy="1668143"/>
          </a:xfrm>
        </p:spPr>
        <p:txBody>
          <a:bodyPr vert="horz" lIns="91440" tIns="45720" rIns="91440" bIns="45720" rtlCol="0" anchor="ctr">
            <a:normAutofit/>
          </a:bodyPr>
          <a:lstStyle/>
          <a:p>
            <a:pPr>
              <a:lnSpc>
                <a:spcPct val="90000"/>
              </a:lnSpc>
            </a:pPr>
            <a:r>
              <a:rPr kumimoji="1" lang="en-US" altLang="ja-JP" sz="4400" i="1" cap="all"/>
              <a:t>②</a:t>
            </a:r>
            <a:r>
              <a:rPr kumimoji="1" lang="ja-JP" altLang="en-US" sz="4400" i="1" cap="all"/>
              <a:t>路線を絞る</a:t>
            </a:r>
            <a:r>
              <a:rPr kumimoji="1" lang="en-US" altLang="ja-JP" sz="4400" i="1" cap="all"/>
              <a:t>(</a:t>
            </a:r>
            <a:r>
              <a:rPr kumimoji="1" lang="ja-JP" altLang="en-US" sz="4400" i="1" cap="all"/>
              <a:t>駅からの距離</a:t>
            </a:r>
            <a:r>
              <a:rPr kumimoji="1" lang="en-US" altLang="ja-JP" sz="4400" i="1" cap="all"/>
              <a:t>)</a:t>
            </a:r>
          </a:p>
        </p:txBody>
      </p:sp>
      <p:pic>
        <p:nvPicPr>
          <p:cNvPr id="12" name="コンテンツ プレースホルダー 11" descr="グラフ&#10;&#10;自動的に生成された説明">
            <a:extLst>
              <a:ext uri="{FF2B5EF4-FFF2-40B4-BE49-F238E27FC236}">
                <a16:creationId xmlns:a16="http://schemas.microsoft.com/office/drawing/2014/main" id="{87A4817D-169E-43E3-9713-C95947CD25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452730"/>
            <a:ext cx="5270053" cy="3952539"/>
          </a:xfrm>
          <a:prstGeom prst="rect">
            <a:avLst/>
          </a:prstGeom>
        </p:spPr>
      </p:pic>
      <p:cxnSp>
        <p:nvCxnSpPr>
          <p:cNvPr id="35" name="Straight Connector 34">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 name="テキスト プレースホルダー 3">
            <a:extLst>
              <a:ext uri="{FF2B5EF4-FFF2-40B4-BE49-F238E27FC236}">
                <a16:creationId xmlns:a16="http://schemas.microsoft.com/office/drawing/2014/main" id="{8807E966-FFA6-4B45-B3C5-21E0CEC8D23D}"/>
              </a:ext>
            </a:extLst>
          </p:cNvPr>
          <p:cNvSpPr>
            <a:spLocks noGrp="1"/>
          </p:cNvSpPr>
          <p:nvPr>
            <p:ph type="body" sz="half" idx="2"/>
          </p:nvPr>
        </p:nvSpPr>
        <p:spPr>
          <a:xfrm>
            <a:off x="7218706" y="2211069"/>
            <a:ext cx="4439894" cy="4113531"/>
          </a:xfrm>
        </p:spPr>
        <p:txBody>
          <a:bodyPr vert="horz" lIns="91440" tIns="45720" rIns="91440" bIns="45720" rtlCol="0">
            <a:normAutofit/>
          </a:bodyPr>
          <a:lstStyle/>
          <a:p>
            <a:pPr indent="-228600">
              <a:lnSpc>
                <a:spcPct val="100000"/>
              </a:lnSpc>
              <a:buFont typeface="Arial" panose="020B0604020202020204" pitchFamily="34" charset="0"/>
              <a:buChar char="•"/>
            </a:pPr>
            <a:r>
              <a:rPr kumimoji="1" lang="ja-JP" altLang="en-US"/>
              <a:t>・このグラフは全路線の中の駅からの距離の平均を出したもの</a:t>
            </a:r>
            <a:endParaRPr kumimoji="1" lang="en-US" altLang="ja-JP"/>
          </a:p>
          <a:p>
            <a:pPr indent="-228600">
              <a:lnSpc>
                <a:spcPct val="100000"/>
              </a:lnSpc>
              <a:buFont typeface="Arial" panose="020B0604020202020204" pitchFamily="34" charset="0"/>
              <a:buChar char="•"/>
            </a:pPr>
            <a:r>
              <a:rPr kumimoji="1" lang="ja-JP" altLang="en-US"/>
              <a:t>・</a:t>
            </a:r>
            <a:r>
              <a:rPr kumimoji="1" lang="en-US" altLang="ja-JP"/>
              <a:t>JR</a:t>
            </a:r>
            <a:r>
              <a:rPr kumimoji="1" lang="ja-JP" altLang="en-US"/>
              <a:t>山手線、京急本線、湘南新宿ライン高海には駅から近い物件が多いことがわかる。</a:t>
            </a:r>
            <a:endParaRPr kumimoji="1" lang="en-US" altLang="ja-JP"/>
          </a:p>
          <a:p>
            <a:pPr indent="-228600">
              <a:lnSpc>
                <a:spcPct val="100000"/>
              </a:lnSpc>
              <a:buFont typeface="Arial" panose="020B0604020202020204" pitchFamily="34" charset="0"/>
              <a:buChar char="•"/>
            </a:pPr>
            <a:endParaRPr kumimoji="1" lang="en-US" altLang="ja-JP"/>
          </a:p>
        </p:txBody>
      </p:sp>
    </p:spTree>
    <p:extLst>
      <p:ext uri="{BB962C8B-B14F-4D97-AF65-F5344CB8AC3E}">
        <p14:creationId xmlns:p14="http://schemas.microsoft.com/office/powerpoint/2010/main" val="3482190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1ED2976C-9246-4316-A750-8FA934C645C9}"/>
              </a:ext>
            </a:extLst>
          </p:cNvPr>
          <p:cNvSpPr>
            <a:spLocks noGrp="1"/>
          </p:cNvSpPr>
          <p:nvPr>
            <p:ph type="title"/>
          </p:nvPr>
        </p:nvSpPr>
        <p:spPr>
          <a:xfrm>
            <a:off x="7218705" y="542926"/>
            <a:ext cx="4439894" cy="1668143"/>
          </a:xfrm>
        </p:spPr>
        <p:txBody>
          <a:bodyPr vert="horz" lIns="91440" tIns="45720" rIns="91440" bIns="45720" rtlCol="0" anchor="ctr">
            <a:normAutofit/>
          </a:bodyPr>
          <a:lstStyle/>
          <a:p>
            <a:pPr>
              <a:lnSpc>
                <a:spcPct val="90000"/>
              </a:lnSpc>
            </a:pPr>
            <a:r>
              <a:rPr kumimoji="1" lang="en-US" altLang="ja-JP" sz="4400" i="1" cap="all"/>
              <a:t>②</a:t>
            </a:r>
            <a:r>
              <a:rPr kumimoji="1" lang="ja-JP" altLang="en-US" sz="4400" i="1" cap="all"/>
              <a:t>路線を絞る</a:t>
            </a:r>
            <a:r>
              <a:rPr kumimoji="1" lang="en-US" altLang="ja-JP" sz="4400" i="1" cap="all"/>
              <a:t>(</a:t>
            </a:r>
            <a:r>
              <a:rPr kumimoji="1" lang="ja-JP" altLang="en-US" sz="4400" i="1" cap="all"/>
              <a:t>家賃</a:t>
            </a:r>
            <a:r>
              <a:rPr kumimoji="1" lang="en-US" altLang="ja-JP" sz="4400" i="1" cap="all"/>
              <a:t>)</a:t>
            </a:r>
          </a:p>
        </p:txBody>
      </p:sp>
      <p:pic>
        <p:nvPicPr>
          <p:cNvPr id="6" name="コンテンツ プレースホルダー 5" descr="グラフ, 棒グラフ&#10;&#10;自動的に生成された説明">
            <a:extLst>
              <a:ext uri="{FF2B5EF4-FFF2-40B4-BE49-F238E27FC236}">
                <a16:creationId xmlns:a16="http://schemas.microsoft.com/office/drawing/2014/main" id="{FF4D6C17-34D7-417C-AF72-274EFDD158B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452730"/>
            <a:ext cx="5270053" cy="3952539"/>
          </a:xfrm>
          <a:prstGeom prst="rect">
            <a:avLst/>
          </a:prstGeom>
        </p:spPr>
      </p:pic>
      <p:cxnSp>
        <p:nvCxnSpPr>
          <p:cNvPr id="29" name="Straight Connector 28">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 name="テキスト プレースホルダー 3">
            <a:extLst>
              <a:ext uri="{FF2B5EF4-FFF2-40B4-BE49-F238E27FC236}">
                <a16:creationId xmlns:a16="http://schemas.microsoft.com/office/drawing/2014/main" id="{9EAE7EE1-77B5-4FBA-8D56-DAE55ED046EE}"/>
              </a:ext>
            </a:extLst>
          </p:cNvPr>
          <p:cNvSpPr>
            <a:spLocks noGrp="1"/>
          </p:cNvSpPr>
          <p:nvPr>
            <p:ph type="body" sz="half" idx="2"/>
          </p:nvPr>
        </p:nvSpPr>
        <p:spPr>
          <a:xfrm>
            <a:off x="7218706" y="2211069"/>
            <a:ext cx="4439894" cy="4113531"/>
          </a:xfrm>
        </p:spPr>
        <p:txBody>
          <a:bodyPr vert="horz" lIns="91440" tIns="45720" rIns="91440" bIns="45720" rtlCol="0">
            <a:normAutofit/>
          </a:bodyPr>
          <a:lstStyle/>
          <a:p>
            <a:pPr indent="-228600">
              <a:lnSpc>
                <a:spcPct val="100000"/>
              </a:lnSpc>
              <a:buFont typeface="Arial" panose="020B0604020202020204" pitchFamily="34" charset="0"/>
              <a:buChar char="•"/>
            </a:pPr>
            <a:r>
              <a:rPr kumimoji="1" lang="ja-JP" altLang="en-US"/>
              <a:t>・このグラフは全路線の家賃の平均を出したグラフ</a:t>
            </a:r>
            <a:endParaRPr kumimoji="1" lang="en-US" altLang="ja-JP"/>
          </a:p>
          <a:p>
            <a:pPr indent="-228600">
              <a:lnSpc>
                <a:spcPct val="100000"/>
              </a:lnSpc>
              <a:buFont typeface="Arial" panose="020B0604020202020204" pitchFamily="34" charset="0"/>
              <a:buChar char="•"/>
            </a:pPr>
            <a:r>
              <a:rPr kumimoji="1" lang="ja-JP" altLang="en-US"/>
              <a:t>・</a:t>
            </a:r>
            <a:r>
              <a:rPr kumimoji="1" lang="en-US" altLang="ja-JP"/>
              <a:t>JR</a:t>
            </a:r>
            <a:r>
              <a:rPr kumimoji="1" lang="ja-JP" altLang="en-US"/>
              <a:t>山手線、京王線はダントツで家賃の平均が低く、</a:t>
            </a:r>
            <a:r>
              <a:rPr kumimoji="1" lang="en-US" altLang="ja-JP"/>
              <a:t>JR</a:t>
            </a:r>
            <a:r>
              <a:rPr kumimoji="1" lang="ja-JP" altLang="en-US"/>
              <a:t>根岸線、みなとみらい線が圧倒的に家賃の平均が高いことがわかる。</a:t>
            </a:r>
            <a:endParaRPr kumimoji="1" lang="en-US" altLang="ja-JP"/>
          </a:p>
          <a:p>
            <a:pPr indent="-228600">
              <a:lnSpc>
                <a:spcPct val="100000"/>
              </a:lnSpc>
              <a:buFont typeface="Arial" panose="020B0604020202020204" pitchFamily="34" charset="0"/>
              <a:buChar char="•"/>
            </a:pPr>
            <a:r>
              <a:rPr kumimoji="1" lang="ja-JP" altLang="en-US"/>
              <a:t>・その他の路線は</a:t>
            </a:r>
            <a:r>
              <a:rPr kumimoji="1" lang="en-US" altLang="ja-JP"/>
              <a:t>6~7</a:t>
            </a:r>
            <a:r>
              <a:rPr kumimoji="1" lang="ja-JP" altLang="en-US"/>
              <a:t>万円で固まっており、あまり差異が無いこともわかる。</a:t>
            </a:r>
          </a:p>
        </p:txBody>
      </p:sp>
    </p:spTree>
    <p:extLst>
      <p:ext uri="{BB962C8B-B14F-4D97-AF65-F5344CB8AC3E}">
        <p14:creationId xmlns:p14="http://schemas.microsoft.com/office/powerpoint/2010/main" val="4035114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727E98-2428-4102-818B-4CB390248FDE}"/>
              </a:ext>
            </a:extLst>
          </p:cNvPr>
          <p:cNvSpPr>
            <a:spLocks noGrp="1"/>
          </p:cNvSpPr>
          <p:nvPr>
            <p:ph type="title"/>
          </p:nvPr>
        </p:nvSpPr>
        <p:spPr>
          <a:xfrm>
            <a:off x="1143000" y="239111"/>
            <a:ext cx="9906000" cy="1382156"/>
          </a:xfrm>
        </p:spPr>
        <p:txBody>
          <a:bodyPr/>
          <a:lstStyle/>
          <a:p>
            <a:r>
              <a:rPr kumimoji="1" lang="ja-JP" altLang="en-US" dirty="0"/>
              <a:t>③路線を絞る</a:t>
            </a:r>
          </a:p>
        </p:txBody>
      </p:sp>
      <p:sp>
        <p:nvSpPr>
          <p:cNvPr id="3" name="コンテンツ プレースホルダー 2">
            <a:extLst>
              <a:ext uri="{FF2B5EF4-FFF2-40B4-BE49-F238E27FC236}">
                <a16:creationId xmlns:a16="http://schemas.microsoft.com/office/drawing/2014/main" id="{B26C6F60-1E12-4C18-94B2-660B4E720C27}"/>
              </a:ext>
            </a:extLst>
          </p:cNvPr>
          <p:cNvSpPr>
            <a:spLocks noGrp="1"/>
          </p:cNvSpPr>
          <p:nvPr>
            <p:ph idx="1"/>
          </p:nvPr>
        </p:nvSpPr>
        <p:spPr>
          <a:xfrm>
            <a:off x="1143000" y="1315871"/>
            <a:ext cx="9756228" cy="2530915"/>
          </a:xfrm>
        </p:spPr>
        <p:txBody>
          <a:bodyPr/>
          <a:lstStyle/>
          <a:p>
            <a:r>
              <a:rPr kumimoji="1" lang="ja-JP" altLang="en-US" dirty="0"/>
              <a:t>３つのグラフから、一番条件に合っている路線を決める。</a:t>
            </a:r>
            <a:endParaRPr kumimoji="1" lang="en-US" altLang="ja-JP" dirty="0"/>
          </a:p>
          <a:p>
            <a:r>
              <a:rPr kumimoji="1" lang="ja-JP" altLang="en-US" dirty="0"/>
              <a:t>まず、合計時間のグラフからみなとみらい線、東急東横線、京急本線が合計時間の少ない物件が多いことがわかる。</a:t>
            </a:r>
            <a:endParaRPr kumimoji="1" lang="en-US" altLang="ja-JP" dirty="0"/>
          </a:p>
          <a:p>
            <a:r>
              <a:rPr kumimoji="1" lang="ja-JP" altLang="en-US" dirty="0"/>
              <a:t>しかし、家賃のグラフから、みなとみらい線は家賃平均が高く、駅までの距離のグラフから東急東横線は駅からの距離が長い物件が多いことがわかる。</a:t>
            </a:r>
            <a:endParaRPr kumimoji="1" lang="en-US" altLang="ja-JP" dirty="0"/>
          </a:p>
          <a:p>
            <a:r>
              <a:rPr kumimoji="1" lang="ja-JP" altLang="en-US" dirty="0"/>
              <a:t>京急本線は全てのグラフにおいて上位にいる</a:t>
            </a:r>
            <a:endParaRPr kumimoji="1" lang="en-US" altLang="ja-JP" dirty="0"/>
          </a:p>
          <a:p>
            <a:pPr marL="0" indent="0">
              <a:buNone/>
            </a:pPr>
            <a:endParaRPr kumimoji="1" lang="en-US" altLang="ja-JP" dirty="0"/>
          </a:p>
          <a:p>
            <a:endParaRPr kumimoji="1" lang="ja-JP" altLang="en-US" dirty="0"/>
          </a:p>
        </p:txBody>
      </p:sp>
      <p:sp>
        <p:nvSpPr>
          <p:cNvPr id="5" name="矢印: 下 4">
            <a:extLst>
              <a:ext uri="{FF2B5EF4-FFF2-40B4-BE49-F238E27FC236}">
                <a16:creationId xmlns:a16="http://schemas.microsoft.com/office/drawing/2014/main" id="{3369CB2F-AF2D-4A94-B101-6954EE426103}"/>
              </a:ext>
            </a:extLst>
          </p:cNvPr>
          <p:cNvSpPr/>
          <p:nvPr/>
        </p:nvSpPr>
        <p:spPr>
          <a:xfrm>
            <a:off x="4156841" y="4472152"/>
            <a:ext cx="3352800" cy="1187669"/>
          </a:xfrm>
          <a:prstGeom prst="downArrow">
            <a:avLst/>
          </a:prstGeom>
          <a:solidFill>
            <a:schemeClr val="tx2">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コンテンツ プレースホルダー 2">
            <a:extLst>
              <a:ext uri="{FF2B5EF4-FFF2-40B4-BE49-F238E27FC236}">
                <a16:creationId xmlns:a16="http://schemas.microsoft.com/office/drawing/2014/main" id="{A6262A53-A724-44DA-B802-19AFE346D363}"/>
              </a:ext>
            </a:extLst>
          </p:cNvPr>
          <p:cNvSpPr txBox="1">
            <a:spLocks/>
          </p:cNvSpPr>
          <p:nvPr/>
        </p:nvSpPr>
        <p:spPr>
          <a:xfrm>
            <a:off x="7509641" y="4071987"/>
            <a:ext cx="3539359" cy="768799"/>
          </a:xfrm>
          <a:prstGeom prst="rect">
            <a:avLst/>
          </a:prstGeom>
        </p:spPr>
        <p:txBody>
          <a:bodyPr lIns="109728" tIns="109728" rIns="109728" bIns="91440"/>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en-US" altLang="ja-JP" dirty="0"/>
          </a:p>
          <a:p>
            <a:endParaRPr kumimoji="1" lang="en-US" altLang="ja-JP" dirty="0"/>
          </a:p>
          <a:p>
            <a:endParaRPr kumimoji="1" lang="ja-JP" altLang="en-US" dirty="0"/>
          </a:p>
        </p:txBody>
      </p:sp>
      <p:sp>
        <p:nvSpPr>
          <p:cNvPr id="9" name="テキスト ボックス 8">
            <a:extLst>
              <a:ext uri="{FF2B5EF4-FFF2-40B4-BE49-F238E27FC236}">
                <a16:creationId xmlns:a16="http://schemas.microsoft.com/office/drawing/2014/main" id="{41FF6046-8AB0-460C-91F7-EABCA500E955}"/>
              </a:ext>
            </a:extLst>
          </p:cNvPr>
          <p:cNvSpPr txBox="1"/>
          <p:nvPr/>
        </p:nvSpPr>
        <p:spPr>
          <a:xfrm>
            <a:off x="7893269" y="4845491"/>
            <a:ext cx="2858814" cy="369332"/>
          </a:xfrm>
          <a:prstGeom prst="rect">
            <a:avLst/>
          </a:prstGeom>
          <a:noFill/>
        </p:spPr>
        <p:txBody>
          <a:bodyPr wrap="square" rtlCol="0">
            <a:spAutoFit/>
          </a:bodyPr>
          <a:lstStyle/>
          <a:p>
            <a:r>
              <a:rPr kumimoji="1" lang="ja-JP" altLang="en-US" dirty="0"/>
              <a:t>全てのグラフから・・・</a:t>
            </a:r>
          </a:p>
        </p:txBody>
      </p:sp>
      <p:sp>
        <p:nvSpPr>
          <p:cNvPr id="10" name="楕円 9">
            <a:extLst>
              <a:ext uri="{FF2B5EF4-FFF2-40B4-BE49-F238E27FC236}">
                <a16:creationId xmlns:a16="http://schemas.microsoft.com/office/drawing/2014/main" id="{C6F8A3D5-35F3-4FA1-AF6D-F61EA1310B99}"/>
              </a:ext>
            </a:extLst>
          </p:cNvPr>
          <p:cNvSpPr/>
          <p:nvPr/>
        </p:nvSpPr>
        <p:spPr>
          <a:xfrm>
            <a:off x="2543503" y="5734329"/>
            <a:ext cx="6579476" cy="1045779"/>
          </a:xfrm>
          <a:prstGeom prst="ellipse">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6BEB6A25-8558-4AE2-93D9-DCAD5CBE6FA6}"/>
              </a:ext>
            </a:extLst>
          </p:cNvPr>
          <p:cNvSpPr txBox="1"/>
          <p:nvPr/>
        </p:nvSpPr>
        <p:spPr>
          <a:xfrm>
            <a:off x="4456386" y="5872497"/>
            <a:ext cx="3531475" cy="769441"/>
          </a:xfrm>
          <a:prstGeom prst="rect">
            <a:avLst/>
          </a:prstGeom>
          <a:noFill/>
        </p:spPr>
        <p:txBody>
          <a:bodyPr wrap="square" rtlCol="0">
            <a:spAutoFit/>
          </a:bodyPr>
          <a:lstStyle/>
          <a:p>
            <a:r>
              <a:rPr kumimoji="1" lang="ja-JP" altLang="en-US" sz="4400" dirty="0"/>
              <a:t>京急本線</a:t>
            </a:r>
          </a:p>
        </p:txBody>
      </p:sp>
    </p:spTree>
    <p:extLst>
      <p:ext uri="{BB962C8B-B14F-4D97-AF65-F5344CB8AC3E}">
        <p14:creationId xmlns:p14="http://schemas.microsoft.com/office/powerpoint/2010/main" val="3054362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図 2" descr="テキスト&#10;&#10;自動的に生成された説明">
            <a:extLst>
              <a:ext uri="{FF2B5EF4-FFF2-40B4-BE49-F238E27FC236}">
                <a16:creationId xmlns:a16="http://schemas.microsoft.com/office/drawing/2014/main" id="{53B7A47B-1EDD-42FC-9CE4-E3F113A2F902}"/>
              </a:ext>
            </a:extLst>
          </p:cNvPr>
          <p:cNvPicPr>
            <a:picLocks noChangeAspect="1"/>
          </p:cNvPicPr>
          <p:nvPr/>
        </p:nvPicPr>
        <p:blipFill rotWithShape="1">
          <a:blip r:embed="rId3">
            <a:extLst>
              <a:ext uri="{28A0092B-C50C-407E-A947-70E740481C1C}">
                <a14:useLocalDpi xmlns:a14="http://schemas.microsoft.com/office/drawing/2010/main" val="0"/>
              </a:ext>
            </a:extLst>
          </a:blip>
          <a:srcRect t="8698" r="3713" b="7651"/>
          <a:stretch/>
        </p:blipFill>
        <p:spPr>
          <a:xfrm>
            <a:off x="632168" y="430619"/>
            <a:ext cx="10712107" cy="6212070"/>
          </a:xfrm>
          <a:prstGeom prst="rect">
            <a:avLst/>
          </a:prstGeom>
        </p:spPr>
      </p:pic>
      <p:cxnSp>
        <p:nvCxnSpPr>
          <p:cNvPr id="12" name="Straight Connector 11">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9623099"/>
      </p:ext>
    </p:extLst>
  </p:cSld>
  <p:clrMapOvr>
    <a:masterClrMapping/>
  </p:clrMapOvr>
</p:sld>
</file>

<file path=ppt/theme/theme1.xml><?xml version="1.0" encoding="utf-8"?>
<a:theme xmlns:a="http://schemas.openxmlformats.org/drawingml/2006/main" name="AngleLinesVTI">
  <a:themeElements>
    <a:clrScheme name="AnalogousFromRegularSeed_2SEEDS">
      <a:dk1>
        <a:srgbClr val="000000"/>
      </a:dk1>
      <a:lt1>
        <a:srgbClr val="FFFFFF"/>
      </a:lt1>
      <a:dk2>
        <a:srgbClr val="181734"/>
      </a:dk2>
      <a:lt2>
        <a:srgbClr val="F3F3F0"/>
      </a:lt2>
      <a:accent1>
        <a:srgbClr val="3D37BC"/>
      </a:accent1>
      <a:accent2>
        <a:srgbClr val="4477CC"/>
      </a:accent2>
      <a:accent3>
        <a:srgbClr val="8244CC"/>
      </a:accent3>
      <a:accent4>
        <a:srgbClr val="32BA4B"/>
      </a:accent4>
      <a:accent5>
        <a:srgbClr val="40C28E"/>
      </a:accent5>
      <a:accent6>
        <a:srgbClr val="32B8BA"/>
      </a:accent6>
      <a:hlink>
        <a:srgbClr val="8D9130"/>
      </a:hlink>
      <a:folHlink>
        <a:srgbClr val="7F7F7F"/>
      </a:folHlink>
    </a:clrScheme>
    <a:fontScheme name="Walbaum Light Univers Light">
      <a:majorFont>
        <a:latin typeface="Yu Gothic Medium"/>
        <a:ea typeface=""/>
        <a:cs typeface=""/>
      </a:majorFont>
      <a:minorFont>
        <a:latin typeface="Yu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150</TotalTime>
  <Words>428</Words>
  <Application>Microsoft Office PowerPoint</Application>
  <PresentationFormat>ワイド画面</PresentationFormat>
  <Paragraphs>36</Paragraphs>
  <Slides>13</Slides>
  <Notes>2</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13</vt:i4>
      </vt:variant>
    </vt:vector>
  </HeadingPairs>
  <TitlesOfParts>
    <vt:vector size="18" baseType="lpstr">
      <vt:lpstr>游ゴシック</vt:lpstr>
      <vt:lpstr>游ゴシック</vt:lpstr>
      <vt:lpstr>Yu Gothic Medium</vt:lpstr>
      <vt:lpstr>Arial</vt:lpstr>
      <vt:lpstr>AngleLinesVTI</vt:lpstr>
      <vt:lpstr>おすすめエリア紹介</vt:lpstr>
      <vt:lpstr>おすすめのエリアは…</vt:lpstr>
      <vt:lpstr>①路線を絞る</vt:lpstr>
      <vt:lpstr>エリアの概要</vt:lpstr>
      <vt:lpstr>②グラフから路線を絞る(合計時間)</vt:lpstr>
      <vt:lpstr>②路線を絞る(駅からの距離)</vt:lpstr>
      <vt:lpstr>②路線を絞る(家賃)</vt:lpstr>
      <vt:lpstr>③路線を絞る</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おすすめエリア紹介</dc:title>
  <dc:creator>202101631</dc:creator>
  <cp:lastModifiedBy>202101637</cp:lastModifiedBy>
  <cp:revision>6</cp:revision>
  <dcterms:created xsi:type="dcterms:W3CDTF">2021-11-16T05:18:44Z</dcterms:created>
  <dcterms:modified xsi:type="dcterms:W3CDTF">2022-01-18T08:58:24Z</dcterms:modified>
</cp:coreProperties>
</file>

<file path=docProps/thumbnail.jpeg>
</file>